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7"/>
  </p:notesMasterIdLst>
  <p:sldIdLst>
    <p:sldId id="256" r:id="rId2"/>
    <p:sldId id="257" r:id="rId3"/>
    <p:sldId id="259" r:id="rId4"/>
    <p:sldId id="272" r:id="rId5"/>
    <p:sldId id="260" r:id="rId6"/>
    <p:sldId id="261" r:id="rId7"/>
    <p:sldId id="274" r:id="rId8"/>
    <p:sldId id="262" r:id="rId9"/>
    <p:sldId id="265" r:id="rId10"/>
    <p:sldId id="275" r:id="rId11"/>
    <p:sldId id="263" r:id="rId12"/>
    <p:sldId id="264" r:id="rId13"/>
    <p:sldId id="273" r:id="rId14"/>
    <p:sldId id="280" r:id="rId15"/>
    <p:sldId id="282" r:id="rId16"/>
    <p:sldId id="276" r:id="rId17"/>
    <p:sldId id="278" r:id="rId18"/>
    <p:sldId id="279" r:id="rId19"/>
    <p:sldId id="284" r:id="rId20"/>
    <p:sldId id="285" r:id="rId21"/>
    <p:sldId id="288" r:id="rId22"/>
    <p:sldId id="291" r:id="rId23"/>
    <p:sldId id="290" r:id="rId24"/>
    <p:sldId id="258" r:id="rId25"/>
    <p:sldId id="292" r:id="rId26"/>
    <p:sldId id="294" r:id="rId27"/>
    <p:sldId id="295" r:id="rId28"/>
    <p:sldId id="296" r:id="rId29"/>
    <p:sldId id="297" r:id="rId30"/>
    <p:sldId id="301" r:id="rId31"/>
    <p:sldId id="299" r:id="rId32"/>
    <p:sldId id="300" r:id="rId33"/>
    <p:sldId id="302" r:id="rId34"/>
    <p:sldId id="298" r:id="rId35"/>
    <p:sldId id="303" r:id="rId36"/>
    <p:sldId id="304" r:id="rId37"/>
    <p:sldId id="314" r:id="rId38"/>
    <p:sldId id="316" r:id="rId39"/>
    <p:sldId id="315" r:id="rId40"/>
    <p:sldId id="293" r:id="rId41"/>
    <p:sldId id="317" r:id="rId42"/>
    <p:sldId id="311" r:id="rId43"/>
    <p:sldId id="313" r:id="rId44"/>
    <p:sldId id="312" r:id="rId45"/>
    <p:sldId id="318" r:id="rId46"/>
    <p:sldId id="305" r:id="rId47"/>
    <p:sldId id="306" r:id="rId48"/>
    <p:sldId id="310" r:id="rId49"/>
    <p:sldId id="319" r:id="rId50"/>
    <p:sldId id="320" r:id="rId51"/>
    <p:sldId id="308" r:id="rId52"/>
    <p:sldId id="309" r:id="rId53"/>
    <p:sldId id="321" r:id="rId54"/>
    <p:sldId id="322" r:id="rId55"/>
    <p:sldId id="323" r:id="rId5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71FD35-E0B9-407F-A4F9-38651EE994DE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3B830E-0715-4975-8037-3E1493659D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339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3B830E-0715-4975-8037-3E1493659D76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687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CCEB53E-4A60-408C-9ED4-6FD1627FB71B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7FE4F31-C396-4F39-A89A-6310996C0E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EB53E-4A60-408C-9ED4-6FD1627FB71B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E4F31-C396-4F39-A89A-6310996C0E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EB53E-4A60-408C-9ED4-6FD1627FB71B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E4F31-C396-4F39-A89A-6310996C0E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CCEB53E-4A60-408C-9ED4-6FD1627FB71B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7FE4F31-C396-4F39-A89A-6310996C0ED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CCEB53E-4A60-408C-9ED4-6FD1627FB71B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7FE4F31-C396-4F39-A89A-6310996C0E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EB53E-4A60-408C-9ED4-6FD1627FB71B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E4F31-C396-4F39-A89A-6310996C0ED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EB53E-4A60-408C-9ED4-6FD1627FB71B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E4F31-C396-4F39-A89A-6310996C0ED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CCEB53E-4A60-408C-9ED4-6FD1627FB71B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7FE4F31-C396-4F39-A89A-6310996C0ED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EB53E-4A60-408C-9ED4-6FD1627FB71B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E4F31-C396-4F39-A89A-6310996C0E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CCEB53E-4A60-408C-9ED4-6FD1627FB71B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7FE4F31-C396-4F39-A89A-6310996C0ED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CCEB53E-4A60-408C-9ED4-6FD1627FB71B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7FE4F31-C396-4F39-A89A-6310996C0ED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CCEB53E-4A60-408C-9ED4-6FD1627FB71B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7FE4F31-C396-4F39-A89A-6310996C0ED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480" y="1071546"/>
            <a:ext cx="7143800" cy="2518256"/>
          </a:xfrm>
        </p:spPr>
        <p:txBody>
          <a:bodyPr>
            <a:noAutofit/>
          </a:bodyPr>
          <a:lstStyle/>
          <a:p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Congenital facial malformations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78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Complete Cleft - Schematic Representation</a:t>
            </a:r>
          </a:p>
        </p:txBody>
      </p:sp>
      <p:pic>
        <p:nvPicPr>
          <p:cNvPr id="4" name="Picture Placeholder 4" descr="palatoschisis 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12192" r="12192" b="7985"/>
          <a:stretch>
            <a:fillRect/>
          </a:stretch>
        </p:blipFill>
        <p:spPr>
          <a:xfrm>
            <a:off x="1785918" y="1785926"/>
            <a:ext cx="5150811" cy="3554603"/>
          </a:xfrm>
          <a:ln w="38100"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Complete Cleft of the Soft Palate</a:t>
            </a:r>
          </a:p>
        </p:txBody>
      </p:sp>
      <p:pic>
        <p:nvPicPr>
          <p:cNvPr id="4" name="Content Placeholder 3" descr="surg_palatesoft[1]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5984" y="1928802"/>
            <a:ext cx="4405352" cy="3634414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urg_palatecomplete.jpg Cleft Palate  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2910" y="1428736"/>
            <a:ext cx="3500462" cy="3694900"/>
          </a:xfrm>
          <a:noFill/>
        </p:spPr>
      </p:pic>
      <p:pic>
        <p:nvPicPr>
          <p:cNvPr id="5" name="Content Placeholder 5" descr="Cleft_Palate_400_SQ[1]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9495" y="1428736"/>
            <a:ext cx="341153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lgspalte1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 l="2500" t="3226" r="2500" b="1935"/>
          <a:stretch>
            <a:fillRect/>
          </a:stretch>
        </p:blipFill>
        <p:spPr>
          <a:xfrm>
            <a:off x="4705258" y="1500174"/>
            <a:ext cx="3152889" cy="3643338"/>
          </a:xfrm>
        </p:spPr>
      </p:pic>
      <p:pic>
        <p:nvPicPr>
          <p:cNvPr id="10" name="Content Placeholder 5" descr="13900470_3PREOPERATION0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 l="7962" t="7329" r="8728" b="4620"/>
          <a:stretch>
            <a:fillRect/>
          </a:stretch>
        </p:blipFill>
        <p:spPr>
          <a:xfrm>
            <a:off x="857224" y="1500175"/>
            <a:ext cx="3286148" cy="3643338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22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Hypoplasia of the </a:t>
            </a:r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mandible </a:t>
            </a:r>
            <a:r>
              <a:rPr lang="sr-Cyrl-RS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R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Micrognathia mandibulae</a:t>
            </a:r>
            <a:r>
              <a:rPr lang="sr-Cyrl-R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1428736"/>
            <a:ext cx="7972452" cy="487375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Etiology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a disorder in the development of the first and second branchial arches.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Hereditary or maternal illnesses during pregnancy.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most commonly bilateral – in such cases, it is symmetric and affects both the ramus and the body of the mandible.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Symptoms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the child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”bird-like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„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appearance.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Difficulty in chewing and feeding, sometimes accompanied by difficulty breathing, while speech remains good.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 – </a:t>
            </a:r>
            <a:r>
              <a:rPr lang="en-U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surgical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orthodontic.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Surgery after 6 years of age – osteoplasty and mandibular reconstruction.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Orthodontic – for minor malformations.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1304359612-680x400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00034" y="1500174"/>
            <a:ext cx="3657600" cy="3996466"/>
          </a:xfrm>
        </p:spPr>
      </p:pic>
      <p:pic>
        <p:nvPicPr>
          <p:cNvPr id="6" name="Content Placeholder 5" descr="micrognathia1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4429124" y="1571612"/>
            <a:ext cx="3944963" cy="3713332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straction01 (1).png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 r="45312"/>
          <a:stretch>
            <a:fillRect/>
          </a:stretch>
        </p:blipFill>
        <p:spPr>
          <a:xfrm>
            <a:off x="500034" y="1997558"/>
            <a:ext cx="3643338" cy="2901218"/>
          </a:xfrm>
          <a:ln w="28575">
            <a:solidFill>
              <a:schemeClr val="accent1"/>
            </a:solidFill>
          </a:ln>
        </p:spPr>
      </p:pic>
      <p:pic>
        <p:nvPicPr>
          <p:cNvPr id="6" name="Content Placeholder 5" descr="distraction04.png"/>
          <p:cNvPicPr>
            <a:picLocks noGrp="1" noChangeAspect="1"/>
          </p:cNvPicPr>
          <p:nvPr>
            <p:ph sz="quarter" idx="2"/>
          </p:nvPr>
        </p:nvPicPr>
        <p:blipFill>
          <a:blip r:embed="rId4"/>
          <a:srcRect r="46831"/>
          <a:stretch>
            <a:fillRect/>
          </a:stretch>
        </p:blipFill>
        <p:spPr>
          <a:xfrm>
            <a:off x="4633334" y="1997558"/>
            <a:ext cx="3542129" cy="2901218"/>
          </a:xfrm>
          <a:ln w="28575"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straction05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r="46094"/>
          <a:stretch>
            <a:fillRect/>
          </a:stretch>
        </p:blipFill>
        <p:spPr>
          <a:xfrm>
            <a:off x="642910" y="1857364"/>
            <a:ext cx="3429024" cy="2770173"/>
          </a:xfrm>
          <a:ln w="28575">
            <a:solidFill>
              <a:schemeClr val="accent1"/>
            </a:solidFill>
          </a:ln>
        </p:spPr>
      </p:pic>
      <p:pic>
        <p:nvPicPr>
          <p:cNvPr id="6" name="Content Placeholder 5" descr="distraction06.png"/>
          <p:cNvPicPr>
            <a:picLocks noGrp="1" noChangeAspect="1"/>
          </p:cNvPicPr>
          <p:nvPr>
            <p:ph sz="quarter" idx="2"/>
          </p:nvPr>
        </p:nvPicPr>
        <p:blipFill>
          <a:blip r:embed="rId3"/>
          <a:srcRect r="44878"/>
          <a:stretch>
            <a:fillRect/>
          </a:stretch>
        </p:blipFill>
        <p:spPr>
          <a:xfrm>
            <a:off x="4643438" y="1857364"/>
            <a:ext cx="3500462" cy="2765501"/>
          </a:xfrm>
          <a:ln w="28575"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straction08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r="44141"/>
          <a:stretch>
            <a:fillRect/>
          </a:stretch>
        </p:blipFill>
        <p:spPr>
          <a:xfrm>
            <a:off x="642910" y="2007522"/>
            <a:ext cx="3571900" cy="2784700"/>
          </a:xfrm>
          <a:ln w="28575">
            <a:solidFill>
              <a:schemeClr val="accent1"/>
            </a:solidFill>
          </a:ln>
        </p:spPr>
      </p:pic>
      <p:pic>
        <p:nvPicPr>
          <p:cNvPr id="7" name="Content Placeholder 5" descr="distraction12.png"/>
          <p:cNvPicPr>
            <a:picLocks noGrp="1" noChangeAspect="1"/>
          </p:cNvPicPr>
          <p:nvPr>
            <p:ph sz="quarter" idx="2"/>
          </p:nvPr>
        </p:nvPicPr>
        <p:blipFill>
          <a:blip r:embed="rId3"/>
          <a:srcRect r="44878"/>
          <a:stretch>
            <a:fillRect/>
          </a:stretch>
        </p:blipFill>
        <p:spPr>
          <a:xfrm>
            <a:off x="4644008" y="2007522"/>
            <a:ext cx="3545690" cy="2801232"/>
          </a:xfrm>
          <a:ln w="28575"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distraction14.png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 r="46831"/>
          <a:stretch>
            <a:fillRect/>
          </a:stretch>
        </p:blipFill>
        <p:spPr>
          <a:xfrm>
            <a:off x="4643438" y="1857364"/>
            <a:ext cx="3587681" cy="2938528"/>
          </a:xfrm>
          <a:ln w="28575">
            <a:solidFill>
              <a:schemeClr val="accent1"/>
            </a:solidFill>
          </a:ln>
        </p:spPr>
      </p:pic>
      <p:pic>
        <p:nvPicPr>
          <p:cNvPr id="8" name="Content Placeholder 7" descr="distraction13 - Copy.png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 r="46094"/>
          <a:stretch>
            <a:fillRect/>
          </a:stretch>
        </p:blipFill>
        <p:spPr>
          <a:xfrm>
            <a:off x="571472" y="1857364"/>
            <a:ext cx="3614734" cy="2920200"/>
          </a:xfrm>
          <a:ln w="28575"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Cleft palate</a:t>
            </a:r>
            <a:r>
              <a:rPr lang="sr-Latn-R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x-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Chelio-gnato-palato-schisis</a:t>
            </a:r>
            <a:r>
              <a:rPr lang="sr-Cyrl-C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72452" cy="4873752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Definition: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Cleft palate is a congenital fissure involving the lip, hard palate, and soft palate. The fissure occurs due to a disruption in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intrauterine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development during the first three months of pregnancy.</a:t>
            </a:r>
          </a:p>
          <a:p>
            <a:r>
              <a:rPr lang="en-US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Etiology:</a:t>
            </a:r>
          </a:p>
          <a:p>
            <a:r>
              <a:rPr lang="en-U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Endogenous factors: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 mutations and chromosomal aberrations.</a:t>
            </a:r>
          </a:p>
          <a:p>
            <a:r>
              <a:rPr lang="en-U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Exogenous factors: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rubella, influenza, mumps, depression, hypoxia, malnutrition,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cytostatics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radiation therapy, corticosteroids.</a:t>
            </a:r>
          </a:p>
          <a:p>
            <a:r>
              <a:rPr lang="en-US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Classification: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Primary palate clefts.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Secondary palate clefts.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straction15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r="48047"/>
          <a:stretch>
            <a:fillRect/>
          </a:stretch>
        </p:blipFill>
        <p:spPr>
          <a:xfrm>
            <a:off x="535332" y="1785926"/>
            <a:ext cx="3579436" cy="3000396"/>
          </a:xfrm>
          <a:ln w="28575">
            <a:solidFill>
              <a:schemeClr val="accent1"/>
            </a:solidFill>
          </a:ln>
        </p:spPr>
      </p:pic>
      <p:pic>
        <p:nvPicPr>
          <p:cNvPr id="6" name="Content Placeholder 5" descr="distraction16.png"/>
          <p:cNvPicPr>
            <a:picLocks noGrp="1" noChangeAspect="1"/>
          </p:cNvPicPr>
          <p:nvPr>
            <p:ph sz="quarter" idx="2"/>
          </p:nvPr>
        </p:nvPicPr>
        <p:blipFill>
          <a:blip r:embed="rId3"/>
          <a:srcRect r="46831"/>
          <a:stretch>
            <a:fillRect/>
          </a:stretch>
        </p:blipFill>
        <p:spPr>
          <a:xfrm>
            <a:off x="4572000" y="1785926"/>
            <a:ext cx="3643338" cy="2984114"/>
          </a:xfrm>
          <a:ln w="28575"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467600" cy="1143000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Hypertrophy of the </a:t>
            </a:r>
            <a:r>
              <a:rPr lang="en-US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manidble</a:t>
            </a:r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R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Progenia</a:t>
            </a:r>
            <a:r>
              <a:rPr lang="sr-Cyrl-R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857364"/>
            <a:ext cx="8143932" cy="385765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Etiology: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Hereditary factors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Maternal illnesses or trauma during pregnancy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Symptoms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markedly unattractive facial appearance.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Altered tooth occlusion, as well as mastication, nutrition, and speech.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 </a:t>
            </a:r>
            <a:r>
              <a:rPr lang="en-US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surgical.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conducted only after the completion of the growth period.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dc13294c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r="8710"/>
          <a:stretch>
            <a:fillRect/>
          </a:stretch>
        </p:blipFill>
        <p:spPr>
          <a:xfrm flipH="1">
            <a:off x="4143372" y="1928802"/>
            <a:ext cx="4493682" cy="2786082"/>
          </a:xfrm>
        </p:spPr>
      </p:pic>
      <p:pic>
        <p:nvPicPr>
          <p:cNvPr id="6" name="Content Placeholder 5" descr="sdc13299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rcRect r="14000"/>
          <a:stretch>
            <a:fillRect/>
          </a:stretch>
        </p:blipFill>
        <p:spPr>
          <a:xfrm flipH="1">
            <a:off x="285720" y="1928802"/>
            <a:ext cx="3714776" cy="2786082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pacient_2_c_m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857224" y="1714488"/>
            <a:ext cx="3143271" cy="3407306"/>
          </a:xfrm>
        </p:spPr>
      </p:pic>
      <p:pic>
        <p:nvPicPr>
          <p:cNvPr id="6" name="Content Placeholder 5" descr="hqdefault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 flipH="1">
            <a:off x="4286248" y="2500306"/>
            <a:ext cx="3882393" cy="2633670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7356" y="928670"/>
            <a:ext cx="6172200" cy="2518256"/>
          </a:xfrm>
        </p:spPr>
        <p:txBody>
          <a:bodyPr>
            <a:noAutofit/>
          </a:bodyPr>
          <a:lstStyle/>
          <a:p>
            <a:r>
              <a:rPr lang="en-US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Inflammatory processes </a:t>
            </a:r>
            <a:r>
              <a:rPr lang="en-US" sz="4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oral cavity and tongue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01122" cy="1143000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Inflammation of the oral cavity mucosa</a:t>
            </a:r>
            <a:r>
              <a:rPr lang="sr-Latn-R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R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Stomatitis</a:t>
            </a:r>
            <a:r>
              <a:rPr lang="sr-Cyrl-R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0034" y="1857364"/>
            <a:ext cx="7467600" cy="3643338"/>
          </a:xfrm>
        </p:spPr>
        <p:txBody>
          <a:bodyPr>
            <a:normAutofit/>
          </a:bodyPr>
          <a:lstStyle/>
          <a:p>
            <a:r>
              <a:rPr 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Stomatitis acuta catarrhalis</a:t>
            </a:r>
          </a:p>
          <a:p>
            <a:r>
              <a:rPr 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Stomatitis aphtosa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tomatitis ulcero-necroticans (Plaut-Vincenti)</a:t>
            </a:r>
          </a:p>
          <a:p>
            <a:r>
              <a:rPr 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Stomatitis herpetica</a:t>
            </a:r>
          </a:p>
          <a:p>
            <a:r>
              <a:rPr 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Stomatitis micotica (soor)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</a:bodyPr>
          <a:lstStyle/>
          <a:p>
            <a:pPr algn="ctr"/>
            <a:r>
              <a:rPr lang="sr-Latn-RS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Stomatitis acuta catarrhalis</a:t>
            </a:r>
            <a:endParaRPr lang="en-US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1214422"/>
            <a:ext cx="8352928" cy="4873752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Etiology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normal bacterial flora.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direct cause is microscopic lesions of the mucous membrane.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Desquamation of epithelium, redness, swelling, and bleeding from the gums.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Enlarged and painful lymph nodes in the neck.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lvl="1" indent="0">
              <a:buNone/>
            </a:pP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Symptoms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fever, fatigue, loss of appetite, pain during eating and speaking, a bitter taste, bad breath, hypersalivation.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causal.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Antibiotics.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Topical irrigation of lesions and rinsing with antiseptic solutions.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</a:bodyPr>
          <a:lstStyle/>
          <a:p>
            <a:r>
              <a:rPr lang="sr-Latn-RS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Stomatitis aphtosa</a:t>
            </a:r>
            <a:endParaRPr lang="en-US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214422"/>
            <a:ext cx="8043890" cy="487375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Etiology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unknown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Viruses, allergies, and neurovegetative dystonia play an important role.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common in women, especially before menstruation.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Characterized by relapses and remissions.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Localized on the tip of the tongue, oral mucosa, and on the hard palate in the form of painful ulcers (1-10mm).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Symptoms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fever, chills, burning sensation, pain, hypersalivation, difficulty swallowing, impaired speech, enlarged and painful lymph nodes in the neck.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local irrigation with methylene blue, silver nitrate, and rinsing the oral cavity with disinfectants.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phthe_Unterlippe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000232" y="785794"/>
            <a:ext cx="5004656" cy="4873625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F1000004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5863" b="6188"/>
          <a:stretch>
            <a:fillRect/>
          </a:stretch>
        </p:blipFill>
        <p:spPr>
          <a:xfrm>
            <a:off x="1214414" y="1142984"/>
            <a:ext cx="6463966" cy="428628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1071546"/>
            <a:ext cx="7467600" cy="487375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Primary Palate: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lip, premaxilla, and anterior part of the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nasal septum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Lip cleft </a:t>
            </a:r>
            <a:r>
              <a:rPr lang="en-US" sz="25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(cheiloschisis).</a:t>
            </a:r>
          </a:p>
          <a:p>
            <a:pPr lvl="1"/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Alveolar process cleft </a:t>
            </a:r>
            <a:r>
              <a:rPr lang="en-US" sz="25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5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gnathoschisis</a:t>
            </a:r>
            <a:r>
              <a:rPr lang="en-US" sz="25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sr-Latn-RS" sz="2500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Secondary Palate: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hard and soft palate.</a:t>
            </a:r>
            <a:endParaRPr lang="en-US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Hard palate cleft </a:t>
            </a:r>
            <a:r>
              <a:rPr lang="en-US" sz="25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5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palatoschisis</a:t>
            </a:r>
            <a:r>
              <a:rPr lang="en-US" sz="25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lvl="1"/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Soft palate cleft </a:t>
            </a:r>
            <a:r>
              <a:rPr lang="en-US" sz="25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5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veloschisis</a:t>
            </a:r>
            <a:r>
              <a:rPr lang="en-US" sz="25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tarke_Aphthe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214414" y="785794"/>
            <a:ext cx="6498167" cy="4873625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2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sr-Latn-RS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tomatitis ulcero-necroticans (Plaut-Vincenti)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1428736"/>
            <a:ext cx="8115328" cy="487375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Etiology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viral infection followed by bacterial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superinfection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Bacillus fusiformis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Borrelia </a:t>
            </a:r>
            <a:r>
              <a:rPr lang="en-US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Vincenti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also called gingivitis or gingivostomatitis because primary changes begin on the gums.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occurs in individuals living in unhygienic conditions, in malnourished individuals, alcoholics, and immunodeficient individuals.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Symptoms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fever, chills, pain in the oral cavity, hypersalivation, numbness of the teeth, bad breath, a metallic taste.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Diagnosis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clinical examination, bacteriology.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causal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penicillins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parenteral), irrigation with silver nitrate, hydrogen peroxide.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renchmouth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785918" y="1500174"/>
            <a:ext cx="5340556" cy="3590290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>
            <a:normAutofit/>
          </a:bodyPr>
          <a:lstStyle/>
          <a:p>
            <a:r>
              <a:rPr lang="sr-Latn-RS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Stomatitis herpetica</a:t>
            </a:r>
            <a:endParaRPr lang="en-US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268760"/>
            <a:ext cx="7972452" cy="4803446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Etiology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herpes simplex virus.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disease is a local manifestation of general viremia.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most commonly affects children. </a:t>
            </a:r>
          </a:p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Symptoms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fatigue, fever, diarrhea, vomiting, vesicles that later form painful ulcers, which can involve the entire oral cavity, hypersalivation. </a:t>
            </a:r>
          </a:p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local,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irrigation with hydrogen peroxide and potassium permanganate,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Vitamins C and B,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sometimes antibiotics.</a:t>
            </a: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20080102-stomatitis-palate_small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16124" b="9120"/>
          <a:stretch>
            <a:fillRect/>
          </a:stretch>
        </p:blipFill>
        <p:spPr>
          <a:xfrm>
            <a:off x="1857356" y="1500174"/>
            <a:ext cx="5371081" cy="3643338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g002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143108" y="1500174"/>
            <a:ext cx="4610115" cy="3326831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</a:bodyPr>
          <a:lstStyle/>
          <a:p>
            <a:r>
              <a:rPr lang="sr-Latn-RS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Stomatitis micotica (soor)</a:t>
            </a:r>
            <a:endParaRPr lang="en-US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1214422"/>
            <a:ext cx="7972452" cy="4873752"/>
          </a:xfrm>
        </p:spPr>
        <p:txBody>
          <a:bodyPr/>
          <a:lstStyle/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Etiology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Candida albicans.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occurs in premature infants, malnourished children, severe chronic patients, and during uncontrolled use of broad-spectrum antibiotics.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Symptoms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dryness and burning in the mouth, bad breath.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oral cavity is covered with whitish-brown deposits resembling plaques, which can spread to the tongue, tonsils, pharynx, and larynx. Diagnosis – fungal swab. </a:t>
            </a:r>
          </a:p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treating the underlying condition,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local antifungal agents, and rinsing and removing deposits with baking soda.</a:t>
            </a: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andidiasisFromCDCinJPEG03-18-06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571604" y="1285860"/>
            <a:ext cx="5373624" cy="3596640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Oral_thrush_Aphthae_Candida_albicans._PHIL_1217_lore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714480" y="1428736"/>
            <a:ext cx="5399361" cy="3643338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uman_tongue_infected_with_oral_candidiasi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979714"/>
            <a:ext cx="3334644" cy="4332969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069B9445-1E7D-E9D3-2695-EB36D0A535B7}"/>
              </a:ext>
            </a:extLst>
          </p:cNvPr>
          <p:cNvSpPr/>
          <p:nvPr/>
        </p:nvSpPr>
        <p:spPr>
          <a:xfrm>
            <a:off x="4283968" y="979715"/>
            <a:ext cx="4248472" cy="43329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fungal changes also affect the tongue, it is referred to as fungal glossitis (glossitis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micotica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 is straightforward: inspection and a tongue swab for fungi, most commonly causative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agen</a:t>
            </a:r>
            <a:r>
              <a:rPr 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C. albicans.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 involves local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antimicotics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new_front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18551" r="15194" b="2827"/>
          <a:stretch>
            <a:fillRect/>
          </a:stretch>
        </p:blipFill>
        <p:spPr>
          <a:xfrm>
            <a:off x="642910" y="2285992"/>
            <a:ext cx="3247181" cy="3571900"/>
          </a:xfrm>
        </p:spPr>
      </p:pic>
      <p:pic>
        <p:nvPicPr>
          <p:cNvPr id="6" name="Content Placeholder 3" descr="cleft-li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2" y="285728"/>
            <a:ext cx="3517433" cy="2737832"/>
          </a:xfrm>
          <a:prstGeom prst="rect">
            <a:avLst/>
          </a:prstGeom>
        </p:spPr>
      </p:pic>
      <p:pic>
        <p:nvPicPr>
          <p:cNvPr id="7" name="Content Placeholder 3" descr="Clift lip and palate.PNG"/>
          <p:cNvPicPr>
            <a:picLocks noChangeAspect="1"/>
          </p:cNvPicPr>
          <p:nvPr/>
        </p:nvPicPr>
        <p:blipFill>
          <a:blip r:embed="rId4"/>
          <a:srcRect l="21448" r="22145"/>
          <a:stretch>
            <a:fillRect/>
          </a:stretch>
        </p:blipFill>
        <p:spPr>
          <a:xfrm>
            <a:off x="4929190" y="3286124"/>
            <a:ext cx="2328920" cy="257616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42910" y="571480"/>
            <a:ext cx="3071834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Cleft lips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86700" cy="1143000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Inflammatory conditions of the tongue</a:t>
            </a:r>
            <a:r>
              <a:rPr lang="sr-Latn-R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R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Glossitis</a:t>
            </a:r>
            <a:r>
              <a:rPr lang="sr-Cyrl-R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257692"/>
          </a:xfrm>
        </p:spPr>
        <p:txBody>
          <a:bodyPr>
            <a:normAutofit/>
          </a:bodyPr>
          <a:lstStyle/>
          <a:p>
            <a:r>
              <a:rPr 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Lingua plicata</a:t>
            </a:r>
          </a:p>
          <a:p>
            <a:r>
              <a:rPr 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Lingua geografica</a:t>
            </a:r>
          </a:p>
          <a:p>
            <a:r>
              <a:rPr 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Papillitis</a:t>
            </a:r>
          </a:p>
          <a:p>
            <a:r>
              <a:rPr 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Lingua nigra</a:t>
            </a:r>
          </a:p>
          <a:p>
            <a:r>
              <a:rPr 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Glossitis Hunteri</a:t>
            </a:r>
          </a:p>
          <a:p>
            <a:r>
              <a:rPr 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Glossitis phlegmonosa</a:t>
            </a:r>
          </a:p>
          <a:p>
            <a:r>
              <a:rPr 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Glossitis speciphica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/>
          </a:bodyPr>
          <a:lstStyle/>
          <a:p>
            <a:r>
              <a:rPr lang="sr-Latn-RS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Lingua plicata</a:t>
            </a:r>
            <a:endParaRPr lang="en-US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556792"/>
            <a:ext cx="8001056" cy="4158224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Etiology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it occurs as part of or as a consequence of: anemia, diabetes, acromegaly, B-vitamin deficiency.</a:t>
            </a:r>
          </a:p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Symptoms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clinically manifested by symmetric grooves across the entire surface of the tongue.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 time, the grooves deepen, leading to food stagnation and secondary inflammation (the tongue becomes swollen, red, and painful).</a:t>
            </a:r>
          </a:p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addressing the underlying cause of the condition.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Local measures – oral hygiene after each meal to prevent secondary inflammation.</a:t>
            </a: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likata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857356" y="1142983"/>
            <a:ext cx="5357850" cy="4225739"/>
          </a:xfr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likata 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000232" y="1071546"/>
            <a:ext cx="4916739" cy="4225957"/>
          </a:xfr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likata 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214546" y="785794"/>
            <a:ext cx="4218732" cy="4873625"/>
          </a:xfr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Lingua geografica</a:t>
            </a:r>
            <a:endParaRPr lang="en-US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785926"/>
            <a:ext cx="7329510" cy="4043378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common in children aged 1 to 4 years, rarely occurring in adults. 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characterized by superficial desquamated patches on the upper surface and edges of the tongue, resembling a geographical map. The patches are circular and red. 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spontaneously disappears without any treatment and tends to recur after several years.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Geographic_Tongue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928794" y="1214422"/>
            <a:ext cx="5357850" cy="4018388"/>
          </a:xfr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geographic_tongue_1-533x397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000232" y="1285860"/>
            <a:ext cx="5076825" cy="3781425"/>
          </a:xfr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lingua-bianca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14348" y="1571612"/>
            <a:ext cx="3469480" cy="3952572"/>
          </a:xfrm>
          <a:ln>
            <a:solidFill>
              <a:schemeClr val="accent1"/>
            </a:solidFill>
          </a:ln>
        </p:spPr>
      </p:pic>
      <p:pic>
        <p:nvPicPr>
          <p:cNvPr id="6" name="Content Placeholder 5" descr="Lingva geografika.jpeg"/>
          <p:cNvPicPr>
            <a:picLocks noGrp="1" noChangeAspect="1"/>
          </p:cNvPicPr>
          <p:nvPr>
            <p:ph sz="quarter" idx="2"/>
          </p:nvPr>
        </p:nvPicPr>
        <p:blipFill>
          <a:blip r:embed="rId3"/>
          <a:srcRect l="9260" t="2500" r="3486" b="3750"/>
          <a:stretch>
            <a:fillRect/>
          </a:stretch>
        </p:blipFill>
        <p:spPr>
          <a:xfrm>
            <a:off x="4714876" y="1559188"/>
            <a:ext cx="3357586" cy="3941514"/>
          </a:xfr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22"/>
          </a:xfrm>
        </p:spPr>
        <p:txBody>
          <a:bodyPr>
            <a:normAutofit/>
          </a:bodyPr>
          <a:lstStyle/>
          <a:p>
            <a:r>
              <a:rPr lang="sr-Latn-RS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Papillitis</a:t>
            </a:r>
            <a:endParaRPr lang="en-US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714488"/>
            <a:ext cx="7467600" cy="3757626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a consequence of inadequate dentures or diseased teeth.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Hyperplastic disease of the filiform papillae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commonly manifests on the edges of the tongue.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appears as wart-like growths of dark-red color protruding above the surface, accompanied by painful ulcerations.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 is causative along with local rinsing of the tongue lesions.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71472" y="785794"/>
            <a:ext cx="7715304" cy="5000660"/>
          </a:xfrm>
        </p:spPr>
        <p:txBody>
          <a:bodyPr>
            <a:normAutofit/>
          </a:bodyPr>
          <a:lstStyle/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Isolated or associated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Unilateral or bilateral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Complete and incomplete (submucous or occult)</a:t>
            </a:r>
          </a:p>
          <a:p>
            <a:pPr lvl="1"/>
            <a:r>
              <a:rPr lang="en-U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More severe form, involving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layers of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soft and/or hard palate, speech impairment, regurgitation of liquid through the nose during swallowing, middle ear infections (OME).</a:t>
            </a:r>
          </a:p>
          <a:p>
            <a:pPr lvl="1"/>
            <a:r>
              <a:rPr lang="en-U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Incomplete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(Submucous or occult): Less severe form, often involving a bifid uvula.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784"/>
          </a:xfrm>
        </p:spPr>
        <p:txBody>
          <a:bodyPr>
            <a:normAutofit/>
          </a:bodyPr>
          <a:lstStyle/>
          <a:p>
            <a:r>
              <a:rPr lang="sr-Latn-RS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Lingua nigra</a:t>
            </a:r>
            <a:endParaRPr lang="en-US" sz="3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72452" cy="4637112"/>
          </a:xfrm>
        </p:spPr>
        <p:txBody>
          <a:bodyPr>
            <a:noAutofit/>
          </a:bodyPr>
          <a:lstStyle/>
          <a:p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Etiology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unknown. </a:t>
            </a:r>
            <a:endParaRPr lang="sr-Latn-R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represents hypertrophy of filiform papillae </a:t>
            </a:r>
          </a:p>
          <a:p>
            <a:pPr lvl="1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Manifests in two forms: </a:t>
            </a:r>
          </a:p>
          <a:p>
            <a:pPr lvl="2"/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diffuse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2"/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isolated. 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papillae are black and most commonly affect the upper surface of the tongue. </a:t>
            </a:r>
          </a:p>
          <a:p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involves mechanical removal of deposits and rinsing with hydrogen peroxide or baking soda.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crna 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85786" y="1500174"/>
            <a:ext cx="3786214" cy="3786214"/>
          </a:xfrm>
          <a:ln>
            <a:solidFill>
              <a:schemeClr val="accent1"/>
            </a:solidFill>
          </a:ln>
        </p:spPr>
      </p:pic>
      <p:pic>
        <p:nvPicPr>
          <p:cNvPr id="7" name="Content Placeholder 5" descr="Linva nigr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1500174"/>
            <a:ext cx="2857520" cy="381002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crna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71472" y="1428736"/>
            <a:ext cx="3571900" cy="3571900"/>
          </a:xfrm>
          <a:ln>
            <a:solidFill>
              <a:schemeClr val="accent1"/>
            </a:solidFill>
          </a:ln>
        </p:spPr>
      </p:pic>
      <p:pic>
        <p:nvPicPr>
          <p:cNvPr id="7" name="Content Placeholder 5" descr="crna 2.jpg"/>
          <p:cNvPicPr>
            <a:picLocks noChangeAspect="1"/>
          </p:cNvPicPr>
          <p:nvPr/>
        </p:nvPicPr>
        <p:blipFill>
          <a:blip r:embed="rId3"/>
          <a:srcRect l="16476" r="14072"/>
          <a:stretch>
            <a:fillRect/>
          </a:stretch>
        </p:blipFill>
        <p:spPr>
          <a:xfrm>
            <a:off x="4357686" y="1428736"/>
            <a:ext cx="3917118" cy="35719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22"/>
          </a:xfrm>
        </p:spPr>
        <p:txBody>
          <a:bodyPr>
            <a:normAutofit/>
          </a:bodyPr>
          <a:lstStyle/>
          <a:p>
            <a:r>
              <a:rPr lang="sr-Latn-RS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Glossitis Hunteri</a:t>
            </a:r>
            <a:endParaRPr lang="en-US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00808"/>
            <a:ext cx="7467600" cy="3942770"/>
          </a:xfrm>
        </p:spPr>
        <p:txBody>
          <a:bodyPr/>
          <a:lstStyle/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Etiology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a consequence of vitamin B12 deficiency.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manifests as atrophy of the mucous membrane at the tip and edges of the tongue.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Initially, the changes are oval and individual, later spreading to other parts of the oral cavity.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changes are light-red in color.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similar to that of pernicious anemia.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</a:bodyPr>
          <a:lstStyle/>
          <a:p>
            <a:r>
              <a:rPr lang="sr-Latn-RS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Glossitis phlegmonosa</a:t>
            </a:r>
            <a:endParaRPr lang="en-US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340768"/>
            <a:ext cx="7972452" cy="4417098"/>
          </a:xfrm>
        </p:spPr>
        <p:txBody>
          <a:bodyPr/>
          <a:lstStyle/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Etiology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mechanical injury from an impaled foreign body, bites,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tooth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decay,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after suppurative inflammation of the salivary glands. </a:t>
            </a:r>
          </a:p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Symptoms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include fever, pain during speech, difficulty swallowing, and hypersalivation.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Initially, there is localized swelling, later progressing to diffuse swelling of the tongue, which is painful and red, with limited mobility.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involves antibiotics.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an abscess is formed, incision and drainage will be necessary.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/>
          </a:bodyPr>
          <a:lstStyle/>
          <a:p>
            <a:r>
              <a:rPr lang="sr-Latn-RS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Glossitis speciphica</a:t>
            </a:r>
            <a:endParaRPr lang="en-US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0034" y="1428736"/>
            <a:ext cx="7901014" cy="432913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Etiology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various strains of mycobacteria, usually </a:t>
            </a:r>
            <a:r>
              <a:rPr lang="en-U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Mycobacterium tuberculosis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as well as the causative agent of syphilis (</a:t>
            </a:r>
            <a:r>
              <a:rPr lang="en-U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Treponema pallidum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Today, this is an extremely rare condition.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Tuberculous inflammation occurs in two forms: </a:t>
            </a: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primary, </a:t>
            </a: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secondary.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Syphilitic glossitis can occur in all three stages. </a:t>
            </a:r>
          </a:p>
          <a:p>
            <a:r>
              <a:rPr lang="en-US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specific.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0034" y="642918"/>
            <a:ext cx="7467600" cy="5286412"/>
          </a:xfrm>
        </p:spPr>
        <p:txBody>
          <a:bodyPr>
            <a:normAutofit lnSpcReduction="10000"/>
          </a:bodyPr>
          <a:lstStyle/>
          <a:p>
            <a:pPr lvl="1"/>
            <a:endParaRPr lang="en-US" sz="2400" b="1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400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Incomplete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(Submucous or occult):</a:t>
            </a:r>
          </a:p>
          <a:p>
            <a:pPr lvl="2"/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Submucous cleft</a:t>
            </a:r>
          </a:p>
          <a:p>
            <a:pPr lvl="2"/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Incompetence of the soft palate</a:t>
            </a:r>
          </a:p>
          <a:p>
            <a:pPr lvl="1"/>
            <a:endParaRPr lang="sr-Latn-R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Avoiding adenoidectomy is recommended</a:t>
            </a:r>
          </a:p>
          <a:p>
            <a:pPr lvl="1"/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Diagnosis: history and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oropharyngoscopy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Treatment: surgical (palatoplasty) – for complete cleft</a:t>
            </a:r>
          </a:p>
          <a:p>
            <a:pPr lvl="2"/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Conducted in several phases</a:t>
            </a:r>
          </a:p>
          <a:p>
            <a:pPr lvl="2"/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Complete therapeutic treatment should be completed before the child </a:t>
            </a: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goes to 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642918"/>
            <a:ext cx="8001056" cy="528641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phase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corrective-conservative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Applied in the first days after the child's birth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Indicated for protruded premaxilla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Objective – to return the premaxilla to its anatomical position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Placement of obturator (separating the nasal from the oral cavity)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 phase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closure of the cleft in the upper lip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commonly performed at 6 months of age.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Third phase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surgical intervention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soft palate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commonly performed between 18-24 months of age.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Fourth phase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closure of the hard palate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commonly performed between 5-7 years of age.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Between the last two phases, a speech therapy treatment is conducted to avoid nasal and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incomprehensible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speech.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Submucous (occult) cleft of the soft palate</a:t>
            </a:r>
          </a:p>
        </p:txBody>
      </p:sp>
      <p:pic>
        <p:nvPicPr>
          <p:cNvPr id="4" name="Content Placeholder 3" descr="surg_palatesubmucous[1]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32748" y="1785925"/>
            <a:ext cx="3396574" cy="3821147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784"/>
          </a:xfrm>
        </p:spPr>
        <p:txBody>
          <a:bodyPr>
            <a:noAutofit/>
          </a:bodyPr>
          <a:lstStyle/>
          <a:p>
            <a:pPr algn="ctr"/>
            <a:r>
              <a:rPr lang="en-US" sz="5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Bifid uvula</a:t>
            </a:r>
          </a:p>
        </p:txBody>
      </p:sp>
      <p:pic>
        <p:nvPicPr>
          <p:cNvPr id="4" name="Content Placeholder 5" descr="366364225_c154fe2365_s[1]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48" y="1714488"/>
            <a:ext cx="3583020" cy="3583020"/>
          </a:xfrm>
        </p:spPr>
      </p:pic>
      <p:pic>
        <p:nvPicPr>
          <p:cNvPr id="5" name="Content Placeholder 5" descr="15654328_78588f1237_s[1]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714488"/>
            <a:ext cx="3581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749</TotalTime>
  <Words>1556</Words>
  <Application>Microsoft Office PowerPoint</Application>
  <PresentationFormat>On-screen Show (4:3)</PresentationFormat>
  <Paragraphs>177</Paragraphs>
  <Slides>55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6" baseType="lpstr">
      <vt:lpstr>Oriel</vt:lpstr>
      <vt:lpstr>Congenital facial malformations</vt:lpstr>
      <vt:lpstr>Cleft palate (Chelio-gnato-palato-schisis)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Submucous (occult) cleft of the soft palate</vt:lpstr>
      <vt:lpstr> Bifid uvula</vt:lpstr>
      <vt:lpstr>Complete Cleft - Schematic Representation</vt:lpstr>
      <vt:lpstr> Complete Cleft of the Soft Palate</vt:lpstr>
      <vt:lpstr>PowerPoint Presentation</vt:lpstr>
      <vt:lpstr>PowerPoint Presentation</vt:lpstr>
      <vt:lpstr>Hypoplasia of the mandible (Micrognathia mandibulae)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Hypertrophy of the manidble (Progenia)</vt:lpstr>
      <vt:lpstr>PowerPoint Presentation</vt:lpstr>
      <vt:lpstr>PowerPoint Presentation</vt:lpstr>
      <vt:lpstr>Inflammatory processes of the oral cavity and tongue</vt:lpstr>
      <vt:lpstr>Inflammation of the oral cavity mucosa (Stomatitis)</vt:lpstr>
      <vt:lpstr>Stomatitis acuta catarrhalis</vt:lpstr>
      <vt:lpstr>Stomatitis aphtosa</vt:lpstr>
      <vt:lpstr>PowerPoint Presentation</vt:lpstr>
      <vt:lpstr>PowerPoint Presentation</vt:lpstr>
      <vt:lpstr>PowerPoint Presentation</vt:lpstr>
      <vt:lpstr>Stomatitis ulcero-necroticans (Plaut-Vincenti)</vt:lpstr>
      <vt:lpstr>PowerPoint Presentation</vt:lpstr>
      <vt:lpstr>Stomatitis herpetica</vt:lpstr>
      <vt:lpstr>PowerPoint Presentation</vt:lpstr>
      <vt:lpstr>PowerPoint Presentation</vt:lpstr>
      <vt:lpstr>Stomatitis micotica (soor)</vt:lpstr>
      <vt:lpstr>PowerPoint Presentation</vt:lpstr>
      <vt:lpstr>PowerPoint Presentation</vt:lpstr>
      <vt:lpstr>PowerPoint Presentation</vt:lpstr>
      <vt:lpstr>Inflammatory conditions of the tongue (Glossitis)</vt:lpstr>
      <vt:lpstr>Lingua plicata</vt:lpstr>
      <vt:lpstr>PowerPoint Presentation</vt:lpstr>
      <vt:lpstr>PowerPoint Presentation</vt:lpstr>
      <vt:lpstr>PowerPoint Presentation</vt:lpstr>
      <vt:lpstr>Lingua geografica</vt:lpstr>
      <vt:lpstr>PowerPoint Presentation</vt:lpstr>
      <vt:lpstr>PowerPoint Presentation</vt:lpstr>
      <vt:lpstr>PowerPoint Presentation</vt:lpstr>
      <vt:lpstr>Papillitis</vt:lpstr>
      <vt:lpstr>Lingua nigra</vt:lpstr>
      <vt:lpstr>PowerPoint Presentation</vt:lpstr>
      <vt:lpstr>PowerPoint Presentation</vt:lpstr>
      <vt:lpstr>Glossitis Hunteri</vt:lpstr>
      <vt:lpstr>Glossitis phlegmonosa</vt:lpstr>
      <vt:lpstr>Glossitis speciphica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УРОЂЕНЕ  МАЛФОРМАЦИЈЕ ЛИЦА</dc:title>
  <dc:creator>KCKG</dc:creator>
  <cp:lastModifiedBy>Andra Jevtovic</cp:lastModifiedBy>
  <cp:revision>76</cp:revision>
  <dcterms:created xsi:type="dcterms:W3CDTF">2014-02-09T17:21:33Z</dcterms:created>
  <dcterms:modified xsi:type="dcterms:W3CDTF">2024-02-06T21:32:46Z</dcterms:modified>
</cp:coreProperties>
</file>